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BEAF4"/>
          </a:solidFill>
        </a:fill>
      </a:tcStyle>
    </a:wholeTbl>
    <a:band2H>
      <a:tcTxStyle b="def" i="def"/>
      <a:tcStyle>
        <a:tcBdr/>
        <a:fill>
          <a:solidFill>
            <a:srgbClr val="E7F5FA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E1F4D4"/>
          </a:solidFill>
        </a:fill>
      </a:tcStyle>
    </a:wholeTbl>
    <a:band2H>
      <a:tcTxStyle b="def" i="def"/>
      <a:tcStyle>
        <a:tcBdr/>
        <a:fill>
          <a:solidFill>
            <a:srgbClr val="F1FAEB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FFCECA"/>
          </a:solidFill>
        </a:fill>
      </a:tcStyle>
    </a:wholeTbl>
    <a:band2H>
      <a:tcTxStyle b="def" i="def"/>
      <a:tcStyle>
        <a:tcBdr/>
        <a:fill>
          <a:solidFill>
            <a:srgbClr val="FFE8E6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90" cy="58092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buChar char="•"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1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2" name="Rectangle 7"/>
          <p:cNvSpPr/>
          <p:nvPr/>
        </p:nvSpPr>
        <p:spPr>
          <a:xfrm>
            <a:off x="9780588" y="2698612"/>
            <a:ext cx="2411414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pic>
        <p:nvPicPr>
          <p:cNvPr id="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25" y="1"/>
            <a:ext cx="2543175" cy="593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8737600" y="6277918"/>
            <a:ext cx="2844800" cy="1568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29" name="Body Level One…"/>
          <p:cNvSpPr txBox="1"/>
          <p:nvPr>
            <p:ph type="body" sz="half" idx="1"/>
          </p:nvPr>
        </p:nvSpPr>
        <p:spPr>
          <a:xfrm>
            <a:off x="431999" y="1511998"/>
            <a:ext cx="5472003" cy="4680003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/>
          <p:nvPr>
            <p:ph type="body" sz="half" idx="21"/>
          </p:nvPr>
        </p:nvSpPr>
        <p:spPr>
          <a:xfrm>
            <a:off x="6299887" y="1511249"/>
            <a:ext cx="5472115" cy="46800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431999" y="1511998"/>
            <a:ext cx="3600002" cy="46792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4"/>
          <p:cNvSpPr/>
          <p:nvPr>
            <p:ph type="body" sz="half" idx="21"/>
          </p:nvPr>
        </p:nvSpPr>
        <p:spPr>
          <a:xfrm>
            <a:off x="4301548" y="1511476"/>
            <a:ext cx="3600453" cy="467924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Text Placeholder 5"/>
          <p:cNvSpPr/>
          <p:nvPr>
            <p:ph type="body" sz="half" idx="22"/>
          </p:nvPr>
        </p:nvSpPr>
        <p:spPr>
          <a:xfrm>
            <a:off x="8171549" y="1511474"/>
            <a:ext cx="3600453" cy="467925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431999" y="1511998"/>
            <a:ext cx="2160001" cy="46792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4"/>
          <p:cNvSpPr/>
          <p:nvPr>
            <p:ph type="body" sz="quarter" idx="21"/>
          </p:nvPr>
        </p:nvSpPr>
        <p:spPr>
          <a:xfrm>
            <a:off x="2726412" y="1511999"/>
            <a:ext cx="2160590" cy="4679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Text Placeholder 5"/>
          <p:cNvSpPr/>
          <p:nvPr>
            <p:ph type="body" sz="quarter" idx="22"/>
          </p:nvPr>
        </p:nvSpPr>
        <p:spPr>
          <a:xfrm>
            <a:off x="5021412" y="1511999"/>
            <a:ext cx="2160590" cy="4679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Text Placeholder 6"/>
          <p:cNvSpPr/>
          <p:nvPr>
            <p:ph type="body" sz="quarter" idx="23"/>
          </p:nvPr>
        </p:nvSpPr>
        <p:spPr>
          <a:xfrm>
            <a:off x="7316412" y="1507534"/>
            <a:ext cx="2160590" cy="467925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Text Placeholder 7"/>
          <p:cNvSpPr/>
          <p:nvPr>
            <p:ph type="body" sz="quarter" idx="24"/>
          </p:nvPr>
        </p:nvSpPr>
        <p:spPr>
          <a:xfrm>
            <a:off x="9611410" y="1507535"/>
            <a:ext cx="2160591" cy="46837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63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90" cy="58092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buChar char="•"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5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6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7" name="Rectangle 7"/>
          <p:cNvSpPr/>
          <p:nvPr/>
        </p:nvSpPr>
        <p:spPr>
          <a:xfrm>
            <a:off x="9780588" y="2698612"/>
            <a:ext cx="2411414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737600" y="6277918"/>
            <a:ext cx="2844800" cy="1568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ck to edit section divider"/>
          <p:cNvSpPr txBox="1"/>
          <p:nvPr>
            <p:ph type="title" hasCustomPrompt="1"/>
          </p:nvPr>
        </p:nvSpPr>
        <p:spPr>
          <a:xfrm>
            <a:off x="-1700" y="2156224"/>
            <a:ext cx="5958000" cy="19584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176" name="Rectangle 7"/>
          <p:cNvSpPr/>
          <p:nvPr/>
        </p:nvSpPr>
        <p:spPr>
          <a:xfrm>
            <a:off x="0" y="5209682"/>
            <a:ext cx="2411412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7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8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9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0" y="4114627"/>
            <a:ext cx="5956300" cy="1095058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buChar char="•"/>
              <a:defRPr>
                <a:solidFill>
                  <a:srgbClr val="FFFFFF"/>
                </a:solidFill>
              </a:defRPr>
            </a:lvl2pPr>
            <a:lvl3pPr>
              <a:buFontTx/>
              <a:defRPr>
                <a:solidFill>
                  <a:srgbClr val="FFFFFF"/>
                </a:solidFill>
              </a:defRPr>
            </a:lvl3pPr>
            <a:lvl4pPr>
              <a:buFontTx/>
              <a:defRPr>
                <a:solidFill>
                  <a:srgbClr val="FFFFFF"/>
                </a:solidFill>
              </a:defRPr>
            </a:lvl4pPr>
            <a:lvl5pPr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89" name="Body Level One…"/>
          <p:cNvSpPr txBox="1"/>
          <p:nvPr>
            <p:ph type="body" idx="1"/>
          </p:nvPr>
        </p:nvSpPr>
        <p:spPr>
          <a:xfrm>
            <a:off x="431999" y="1008000"/>
            <a:ext cx="11328003" cy="5183250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98" name="Body Level One…"/>
          <p:cNvSpPr txBox="1"/>
          <p:nvPr>
            <p:ph type="body" sz="half" idx="1"/>
          </p:nvPr>
        </p:nvSpPr>
        <p:spPr>
          <a:xfrm>
            <a:off x="6311886" y="1007248"/>
            <a:ext cx="5460116" cy="5169717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07" name="Rectangle 10"/>
          <p:cNvSpPr/>
          <p:nvPr/>
        </p:nvSpPr>
        <p:spPr>
          <a:xfrm>
            <a:off x="431799" y="1016230"/>
            <a:ext cx="1984177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8" name="Rectangle 11"/>
          <p:cNvSpPr/>
          <p:nvPr/>
        </p:nvSpPr>
        <p:spPr>
          <a:xfrm>
            <a:off x="6299887" y="1016230"/>
            <a:ext cx="1984177" cy="1148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9" name="Body Level One…"/>
          <p:cNvSpPr txBox="1"/>
          <p:nvPr>
            <p:ph type="body" sz="quarter" idx="1"/>
          </p:nvPr>
        </p:nvSpPr>
        <p:spPr>
          <a:xfrm>
            <a:off x="431800" y="1224127"/>
            <a:ext cx="5448116" cy="3587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4"/>
          <p:cNvSpPr/>
          <p:nvPr>
            <p:ph type="body" sz="quarter" idx="21"/>
          </p:nvPr>
        </p:nvSpPr>
        <p:spPr>
          <a:xfrm>
            <a:off x="6312085" y="1224127"/>
            <a:ext cx="5447917" cy="35877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40" cy="1411278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19" name="Rectangle 10"/>
          <p:cNvSpPr/>
          <p:nvPr/>
        </p:nvSpPr>
        <p:spPr>
          <a:xfrm>
            <a:off x="431799" y="1892924"/>
            <a:ext cx="1984177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20" name="Body Level One…"/>
          <p:cNvSpPr txBox="1"/>
          <p:nvPr>
            <p:ph type="body" idx="1"/>
          </p:nvPr>
        </p:nvSpPr>
        <p:spPr>
          <a:xfrm>
            <a:off x="4788815" y="432001"/>
            <a:ext cx="6971186" cy="54290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  <a:defRPr sz="2000"/>
            </a:lvl1pPr>
            <a:lvl2pPr marL="573616" indent="-306916">
              <a:buFont typeface="Arial"/>
              <a:buChar char="•"/>
              <a:defRPr sz="2000"/>
            </a:lvl2pPr>
            <a:lvl3pPr marL="876300" indent="-333375">
              <a:buFont typeface="Arial"/>
              <a:defRPr sz="2000"/>
            </a:lvl3pPr>
            <a:lvl4pPr marL="1190625" indent="-381000">
              <a:buFont typeface="Arial"/>
              <a:defRPr sz="2000"/>
            </a:lvl4pPr>
            <a:lvl5pPr marL="1457325" indent="-381000">
              <a:buFont typeface="Arial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Text Placeholder 3"/>
          <p:cNvSpPr/>
          <p:nvPr>
            <p:ph type="body" sz="quarter" idx="21"/>
          </p:nvPr>
        </p:nvSpPr>
        <p:spPr>
          <a:xfrm>
            <a:off x="431998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40" cy="1411278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30" name="Rectangle 10"/>
          <p:cNvSpPr/>
          <p:nvPr/>
        </p:nvSpPr>
        <p:spPr>
          <a:xfrm>
            <a:off x="431799" y="1892924"/>
            <a:ext cx="1984177" cy="1148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31" name="Body Level One…"/>
          <p:cNvSpPr txBox="1"/>
          <p:nvPr>
            <p:ph type="body" sz="quarter" idx="1"/>
          </p:nvPr>
        </p:nvSpPr>
        <p:spPr>
          <a:xfrm>
            <a:off x="431999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Picture Placeholder 2"/>
          <p:cNvSpPr/>
          <p:nvPr>
            <p:ph type="pic" idx="21"/>
          </p:nvPr>
        </p:nvSpPr>
        <p:spPr>
          <a:xfrm>
            <a:off x="4788815" y="432001"/>
            <a:ext cx="6971186" cy="54290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1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ick to edit section divider"/>
          <p:cNvSpPr txBox="1"/>
          <p:nvPr>
            <p:ph type="title" hasCustomPrompt="1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235700" y="4148859"/>
            <a:ext cx="5956300" cy="110056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ectangle 7"/>
          <p:cNvSpPr/>
          <p:nvPr/>
        </p:nvSpPr>
        <p:spPr>
          <a:xfrm>
            <a:off x="9780588" y="5247782"/>
            <a:ext cx="2411414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5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6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7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4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8" name="Body Level One…"/>
          <p:cNvSpPr txBox="1"/>
          <p:nvPr>
            <p:ph type="body" sz="half" idx="1"/>
          </p:nvPr>
        </p:nvSpPr>
        <p:spPr>
          <a:xfrm>
            <a:off x="1664368" y="2033588"/>
            <a:ext cx="8863265" cy="2790827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6000"/>
            </a:lvl1pPr>
            <a:lvl2pPr marL="0" indent="0" algn="ctr">
              <a:buSzTx/>
              <a:buFontTx/>
              <a:buNone/>
              <a:defRPr sz="6000"/>
            </a:lvl2pPr>
            <a:lvl3pPr marL="1685925" indent="-1143000" algn="ctr">
              <a:buFontTx/>
              <a:defRPr sz="6000"/>
            </a:lvl3pPr>
            <a:lvl4pPr marL="1952625" indent="-1143000" algn="ctr">
              <a:buFontTx/>
              <a:defRPr sz="6000"/>
            </a:lvl4pPr>
            <a:lvl5pPr marL="2219325" indent="-1143000" algn="ctr">
              <a:buFontTx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3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74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5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Text Placeholder 4"/>
          <p:cNvSpPr/>
          <p:nvPr>
            <p:ph type="body" sz="half" idx="22"/>
          </p:nvPr>
        </p:nvSpPr>
        <p:spPr>
          <a:xfrm>
            <a:off x="6299887" y="2812213"/>
            <a:ext cx="5472115" cy="33790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hank You"/>
          <p:cNvSpPr txBox="1"/>
          <p:nvPr>
            <p:ph type="title" hasCustomPrompt="1"/>
          </p:nvPr>
        </p:nvSpPr>
        <p:spPr>
          <a:xfrm>
            <a:off x="8458200" y="2798353"/>
            <a:ext cx="3733800" cy="101368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Thank You</a:t>
            </a:r>
          </a:p>
        </p:txBody>
      </p:sp>
      <p:sp>
        <p:nvSpPr>
          <p:cNvPr id="285" name="Body Level One…"/>
          <p:cNvSpPr txBox="1"/>
          <p:nvPr>
            <p:ph type="body" sz="quarter" idx="1" hasCustomPrompt="1"/>
          </p:nvPr>
        </p:nvSpPr>
        <p:spPr>
          <a:xfrm>
            <a:off x="8458200" y="3957704"/>
            <a:ext cx="2910342" cy="316804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Full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6" name="Text Placeholder 6"/>
          <p:cNvSpPr/>
          <p:nvPr>
            <p:ph type="body" sz="quarter" idx="21" hasCustomPrompt="1"/>
          </p:nvPr>
        </p:nvSpPr>
        <p:spPr>
          <a:xfrm>
            <a:off x="8458199" y="4306722"/>
            <a:ext cx="2910347" cy="316804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Phone Number</a:t>
            </a:r>
          </a:p>
        </p:txBody>
      </p:sp>
      <p:sp>
        <p:nvSpPr>
          <p:cNvPr id="287" name="Text Placeholder 7"/>
          <p:cNvSpPr/>
          <p:nvPr>
            <p:ph type="body" sz="quarter" idx="22" hasCustomPrompt="1"/>
          </p:nvPr>
        </p:nvSpPr>
        <p:spPr>
          <a:xfrm>
            <a:off x="8458199" y="4655739"/>
            <a:ext cx="2910347" cy="316804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 or Social Media Handle</a:t>
            </a:r>
          </a:p>
        </p:txBody>
      </p:sp>
      <p:sp>
        <p:nvSpPr>
          <p:cNvPr id="288" name="Text Placeholder 8"/>
          <p:cNvSpPr/>
          <p:nvPr>
            <p:ph type="body" sz="quarter" idx="23" hasCustomPrompt="1"/>
          </p:nvPr>
        </p:nvSpPr>
        <p:spPr>
          <a:xfrm>
            <a:off x="8458199" y="5004756"/>
            <a:ext cx="2910347" cy="316804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Company Website</a:t>
            </a:r>
          </a:p>
        </p:txBody>
      </p:sp>
      <p:sp>
        <p:nvSpPr>
          <p:cNvPr id="289" name="Rectangle 14"/>
          <p:cNvSpPr/>
          <p:nvPr/>
        </p:nvSpPr>
        <p:spPr>
          <a:xfrm>
            <a:off x="11760000" y="6803349"/>
            <a:ext cx="432003" cy="546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90" name="Rectangle 13"/>
          <p:cNvSpPr/>
          <p:nvPr/>
        </p:nvSpPr>
        <p:spPr>
          <a:xfrm>
            <a:off x="0" y="6803349"/>
            <a:ext cx="9780104" cy="5465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91" name="Rectangle 12"/>
          <p:cNvSpPr/>
          <p:nvPr/>
        </p:nvSpPr>
        <p:spPr>
          <a:xfrm>
            <a:off x="9780103" y="6803349"/>
            <a:ext cx="1979899" cy="54654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92" name="Rectangle 7"/>
          <p:cNvSpPr/>
          <p:nvPr/>
        </p:nvSpPr>
        <p:spPr>
          <a:xfrm>
            <a:off x="8458200" y="2685912"/>
            <a:ext cx="3733800" cy="114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4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30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2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Text Placeholder 4"/>
          <p:cNvSpPr/>
          <p:nvPr>
            <p:ph type="body" sz="half" idx="22"/>
          </p:nvPr>
        </p:nvSpPr>
        <p:spPr>
          <a:xfrm>
            <a:off x="6299887" y="2812214"/>
            <a:ext cx="5472115" cy="33790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er Slide 2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section divider"/>
          <p:cNvSpPr txBox="1"/>
          <p:nvPr>
            <p:ph type="title" hasCustomPrompt="1"/>
          </p:nvPr>
        </p:nvSpPr>
        <p:spPr>
          <a:xfrm>
            <a:off x="-1700" y="2156224"/>
            <a:ext cx="5958000" cy="19584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46" name="Body Level One…"/>
          <p:cNvSpPr txBox="1"/>
          <p:nvPr>
            <p:ph type="body" sz="quarter" idx="1" hasCustomPrompt="1"/>
          </p:nvPr>
        </p:nvSpPr>
        <p:spPr>
          <a:xfrm>
            <a:off x="0" y="4110759"/>
            <a:ext cx="5956300" cy="110056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Rectangle 7"/>
          <p:cNvSpPr/>
          <p:nvPr/>
        </p:nvSpPr>
        <p:spPr>
          <a:xfrm>
            <a:off x="0" y="5209682"/>
            <a:ext cx="2411412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8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9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50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/>
          <p:nvPr>
            <p:ph type="pic" idx="21"/>
          </p:nvPr>
        </p:nvSpPr>
        <p:spPr>
          <a:xfrm>
            <a:off x="6096000" y="-3"/>
            <a:ext cx="6096000" cy="63713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Edit page title"/>
          <p:cNvSpPr txBox="1"/>
          <p:nvPr>
            <p:ph type="title" hasCustomPrompt="1"/>
          </p:nvPr>
        </p:nvSpPr>
        <p:spPr>
          <a:xfrm>
            <a:off x="7111800" y="3802898"/>
            <a:ext cx="4648202" cy="9850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pc="-300" sz="6000"/>
            </a:lvl1pPr>
          </a:lstStyle>
          <a:p>
            <a:pPr/>
            <a:r>
              <a:t>Edit page title</a:t>
            </a:r>
          </a:p>
        </p:txBody>
      </p:sp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7111800" y="4787900"/>
            <a:ext cx="4648202" cy="1162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Rectangle 7"/>
          <p:cNvSpPr/>
          <p:nvPr/>
        </p:nvSpPr>
        <p:spPr>
          <a:xfrm>
            <a:off x="9348588" y="3700774"/>
            <a:ext cx="2411414" cy="1148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/>
          <p:nvPr>
            <p:ph type="pic" idx="21"/>
          </p:nvPr>
        </p:nvSpPr>
        <p:spPr>
          <a:xfrm>
            <a:off x="0" y="-3"/>
            <a:ext cx="6096000" cy="63713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" name="Click to edit page title"/>
          <p:cNvSpPr txBox="1"/>
          <p:nvPr>
            <p:ph type="title" hasCustomPrompt="1"/>
          </p:nvPr>
        </p:nvSpPr>
        <p:spPr>
          <a:xfrm>
            <a:off x="5118100" y="1869794"/>
            <a:ext cx="6641901" cy="1124347"/>
          </a:xfrm>
          <a:prstGeom prst="rect">
            <a:avLst/>
          </a:prstGeom>
          <a:solidFill>
            <a:srgbClr val="F2F2F2"/>
          </a:solidFill>
        </p:spPr>
        <p:txBody>
          <a:bodyPr lIns="179999" tIns="179999" rIns="179999" bIns="179999"/>
          <a:lstStyle>
            <a:lvl1pPr>
              <a:defRPr spc="-300" sz="6000"/>
            </a:lvl1pPr>
          </a:lstStyle>
          <a:p>
            <a:pPr/>
            <a:r>
              <a:t>Click to edit page title</a:t>
            </a:r>
          </a:p>
        </p:txBody>
      </p:sp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5118334" y="2994141"/>
            <a:ext cx="6641628" cy="59015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Rectangle 7"/>
          <p:cNvSpPr/>
          <p:nvPr/>
        </p:nvSpPr>
        <p:spPr>
          <a:xfrm>
            <a:off x="9775824" y="1762068"/>
            <a:ext cx="1984177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Comparison Left Placeholder 2"/>
          <p:cNvSpPr/>
          <p:nvPr>
            <p:ph type="body" sz="quarter" idx="22"/>
          </p:nvPr>
        </p:nvSpPr>
        <p:spPr>
          <a:xfrm>
            <a:off x="6299999" y="2308212"/>
            <a:ext cx="5472003" cy="3587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Text Placeholder 4"/>
          <p:cNvSpPr/>
          <p:nvPr>
            <p:ph type="body" sz="half" idx="23"/>
          </p:nvPr>
        </p:nvSpPr>
        <p:spPr>
          <a:xfrm>
            <a:off x="6299887" y="2812213"/>
            <a:ext cx="5472115" cy="33790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Rectangle 9"/>
          <p:cNvSpPr/>
          <p:nvPr/>
        </p:nvSpPr>
        <p:spPr>
          <a:xfrm>
            <a:off x="431799" y="2100315"/>
            <a:ext cx="1984177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86" name="Rectangle 10"/>
          <p:cNvSpPr/>
          <p:nvPr/>
        </p:nvSpPr>
        <p:spPr>
          <a:xfrm>
            <a:off x="6299887" y="2100315"/>
            <a:ext cx="1984177" cy="1148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 hasCustomPrompt="1"/>
          </p:nvPr>
        </p:nvSpPr>
        <p:spPr>
          <a:xfrm>
            <a:off x="6096000" y="5359400"/>
            <a:ext cx="5664002" cy="565899"/>
          </a:xfrm>
          <a:prstGeom prst="rect">
            <a:avLst/>
          </a:prstGeo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r">
              <a:buFontTx/>
              <a:buChar char="•"/>
              <a:defRPr>
                <a:solidFill>
                  <a:srgbClr val="FFFFFF"/>
                </a:solidFill>
              </a:defRPr>
            </a:lvl2pPr>
            <a:lvl3pPr algn="r">
              <a:buFontTx/>
              <a:defRPr>
                <a:solidFill>
                  <a:srgbClr val="FFFFFF"/>
                </a:solidFill>
              </a:defRPr>
            </a:lvl3pPr>
            <a:lvl4pPr algn="r">
              <a:buFontTx/>
              <a:defRPr>
                <a:solidFill>
                  <a:srgbClr val="FFFFFF"/>
                </a:solidFill>
              </a:defRPr>
            </a:lvl4pPr>
            <a:lvl5pPr algn="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Enter your caption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hank You"/>
          <p:cNvSpPr txBox="1"/>
          <p:nvPr>
            <p:ph type="title" hasCustomPrompt="1"/>
          </p:nvPr>
        </p:nvSpPr>
        <p:spPr>
          <a:xfrm>
            <a:off x="8458200" y="2798353"/>
            <a:ext cx="3733800" cy="101368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Thank You</a:t>
            </a:r>
          </a:p>
        </p:txBody>
      </p:sp>
      <p:sp>
        <p:nvSpPr>
          <p:cNvPr id="104" name="Body Level One…"/>
          <p:cNvSpPr txBox="1"/>
          <p:nvPr>
            <p:ph type="body" sz="quarter" idx="1" hasCustomPrompt="1"/>
          </p:nvPr>
        </p:nvSpPr>
        <p:spPr>
          <a:xfrm>
            <a:off x="8458200" y="3957704"/>
            <a:ext cx="2910342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Full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Text Placeholder 6"/>
          <p:cNvSpPr/>
          <p:nvPr>
            <p:ph type="body" sz="quarter" idx="21" hasCustomPrompt="1"/>
          </p:nvPr>
        </p:nvSpPr>
        <p:spPr>
          <a:xfrm>
            <a:off x="8458199" y="4306722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Phone Number</a:t>
            </a:r>
          </a:p>
        </p:txBody>
      </p:sp>
      <p:sp>
        <p:nvSpPr>
          <p:cNvPr id="106" name="Text Placeholder 7"/>
          <p:cNvSpPr/>
          <p:nvPr>
            <p:ph type="body" sz="quarter" idx="22" hasCustomPrompt="1"/>
          </p:nvPr>
        </p:nvSpPr>
        <p:spPr>
          <a:xfrm>
            <a:off x="8458199" y="4655739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 or Social Media Handle</a:t>
            </a:r>
          </a:p>
        </p:txBody>
      </p:sp>
      <p:sp>
        <p:nvSpPr>
          <p:cNvPr id="107" name="Text Placeholder 8"/>
          <p:cNvSpPr/>
          <p:nvPr>
            <p:ph type="body" sz="quarter" idx="23" hasCustomPrompt="1"/>
          </p:nvPr>
        </p:nvSpPr>
        <p:spPr>
          <a:xfrm>
            <a:off x="8458199" y="5004756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Company Website</a:t>
            </a:r>
          </a:p>
        </p:txBody>
      </p:sp>
      <p:sp>
        <p:nvSpPr>
          <p:cNvPr id="108" name="Rectangle 14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09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10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11" name="Rectangle 7"/>
          <p:cNvSpPr/>
          <p:nvPr/>
        </p:nvSpPr>
        <p:spPr>
          <a:xfrm>
            <a:off x="8458200" y="2685912"/>
            <a:ext cx="3733800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7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Freeform: Shape 30"/>
          <p:cNvSpPr/>
          <p:nvPr/>
        </p:nvSpPr>
        <p:spPr>
          <a:xfrm>
            <a:off x="-1" y="6371351"/>
            <a:ext cx="9780104" cy="432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8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28"/>
          <p:cNvSpPr/>
          <p:nvPr/>
        </p:nvSpPr>
        <p:spPr>
          <a:xfrm>
            <a:off x="11760000" y="6803349"/>
            <a:ext cx="432002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Straight Connector 17"/>
          <p:cNvSpPr/>
          <p:nvPr/>
        </p:nvSpPr>
        <p:spPr>
          <a:xfrm flipH="1" flipV="1">
            <a:off x="0" y="6371351"/>
            <a:ext cx="12192002" cy="2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28003" cy="43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Click to edit page title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431999" y="1037968"/>
            <a:ext cx="11328003" cy="515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1pPr>
      <a:lvl2pPr marL="577453" marR="0" indent="-3107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▪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2pPr>
      <a:lvl3pPr marL="8858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3pPr>
      <a:lvl4pPr marL="11525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4pPr>
      <a:lvl5pPr marL="14192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2"/>
          <p:cNvSpPr txBox="1"/>
          <p:nvPr>
            <p:ph type="title"/>
          </p:nvPr>
        </p:nvSpPr>
        <p:spPr>
          <a:xfrm>
            <a:off x="88899" y="2811053"/>
            <a:ext cx="12103103" cy="126129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Window Functions in MySQL with Python Integration</a:t>
            </a:r>
          </a:p>
        </p:txBody>
      </p:sp>
      <p:sp>
        <p:nvSpPr>
          <p:cNvPr id="314" name="Subtitle 3"/>
          <p:cNvSpPr txBox="1"/>
          <p:nvPr>
            <p:ph type="body" sz="quarter" idx="1"/>
          </p:nvPr>
        </p:nvSpPr>
        <p:spPr>
          <a:xfrm>
            <a:off x="3200400" y="4061038"/>
            <a:ext cx="6580188" cy="580923"/>
          </a:xfrm>
          <a:prstGeom prst="rect">
            <a:avLst/>
          </a:prstGeom>
        </p:spPr>
        <p:txBody>
          <a:bodyPr/>
          <a:lstStyle>
            <a:lvl1pPr marL="264033" indent="-264033" defTabSz="905255">
              <a:lnSpc>
                <a:spcPct val="81000"/>
              </a:lnSpc>
              <a:spcBef>
                <a:spcPts val="900"/>
              </a:spcBef>
              <a:defRPr sz="1700"/>
            </a:lvl1pPr>
          </a:lstStyle>
          <a:p>
            <a:pPr/>
            <a:r>
              <a:t>MySQL – Project Presentation</a:t>
            </a:r>
          </a:p>
        </p:txBody>
      </p:sp>
      <p:sp>
        <p:nvSpPr>
          <p:cNvPr id="315" name="TextBox 6"/>
          <p:cNvSpPr txBox="1"/>
          <p:nvPr/>
        </p:nvSpPr>
        <p:spPr>
          <a:xfrm>
            <a:off x="7218043" y="1884233"/>
            <a:ext cx="4820172" cy="82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2800">
                <a:latin typeface="+mj-lt"/>
                <a:ea typeface="+mj-ea"/>
                <a:cs typeface="+mj-cs"/>
                <a:sym typeface="Calibri"/>
              </a:defRPr>
            </a:pPr>
            <a:r>
              <a:t>M. Tech. – DSML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Team 7</a:t>
            </a:r>
          </a:p>
          <a:p>
            <a:pPr algn="r"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Date: 24</a:t>
            </a:r>
            <a:r>
              <a:rPr baseline="30000"/>
              <a:t>th</a:t>
            </a:r>
            <a:r>
              <a:t> Oct 2020</a:t>
            </a:r>
          </a:p>
        </p:txBody>
      </p:sp>
      <p:sp>
        <p:nvSpPr>
          <p:cNvPr id="316" name="Rectangle 9"/>
          <p:cNvSpPr txBox="1"/>
          <p:nvPr/>
        </p:nvSpPr>
        <p:spPr>
          <a:xfrm>
            <a:off x="6536214" y="5040599"/>
            <a:ext cx="5491943" cy="1209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pic>
        <p:nvPicPr>
          <p:cNvPr id="3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5156262"/>
            <a:ext cx="2968626" cy="1558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08" name="Title 1"/>
          <p:cNvSpPr txBox="1"/>
          <p:nvPr>
            <p:ph type="title"/>
          </p:nvPr>
        </p:nvSpPr>
        <p:spPr>
          <a:xfrm>
            <a:off x="431999" y="431999"/>
            <a:ext cx="11760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Q2. What are the top earning film genres for stocking accordingly?</a:t>
            </a:r>
          </a:p>
        </p:txBody>
      </p:sp>
      <p:sp>
        <p:nvSpPr>
          <p:cNvPr id="409" name="Content Placeholder 2"/>
          <p:cNvSpPr txBox="1"/>
          <p:nvPr>
            <p:ph type="body" idx="1"/>
          </p:nvPr>
        </p:nvSpPr>
        <p:spPr>
          <a:xfrm>
            <a:off x="431999" y="1037967"/>
            <a:ext cx="11426626" cy="5153285"/>
          </a:xfrm>
          <a:prstGeom prst="rect">
            <a:avLst/>
          </a:prstGeom>
        </p:spPr>
        <p:txBody>
          <a:bodyPr/>
          <a:lstStyle/>
          <a:p>
            <a:pPr/>
            <a:r>
              <a:t>Bucket film genres into 4 levels of rental earnings from the data</a:t>
            </a:r>
          </a:p>
        </p:txBody>
      </p:sp>
      <p:sp>
        <p:nvSpPr>
          <p:cNvPr id="410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TextBox 12"/>
          <p:cNvSpPr txBox="1"/>
          <p:nvPr/>
        </p:nvSpPr>
        <p:spPr>
          <a:xfrm>
            <a:off x="431995" y="1495378"/>
            <a:ext cx="4613178" cy="2396836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15 genres are classified into 4 buckets 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Top quartile consist of Sports, Sci-Fi, Animation &amp; Drama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is interesting to see that Animation is in first quartile and Children is </a:t>
            </a:r>
            <a:r>
              <a:t>in </a:t>
            </a:r>
            <a:r>
              <a:t>the last quartile, probably the rentals for children are from the animation genre</a:t>
            </a:r>
          </a:p>
        </p:txBody>
      </p:sp>
      <p:sp>
        <p:nvSpPr>
          <p:cNvPr id="412" name="Rectangle 13"/>
          <p:cNvSpPr/>
          <p:nvPr/>
        </p:nvSpPr>
        <p:spPr>
          <a:xfrm>
            <a:off x="431995" y="4008701"/>
            <a:ext cx="4613178" cy="2085686"/>
          </a:xfrm>
          <a:prstGeom prst="rect">
            <a:avLst/>
          </a:prstGeom>
          <a:solidFill>
            <a:srgbClr val="DDF3C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Discounts can be offered on films from the lower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Offer bundled genre deals between extreme quartile genres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Quality of titles to be increased from lower quartiles</a:t>
            </a:r>
          </a:p>
        </p:txBody>
      </p:sp>
      <p:pic>
        <p:nvPicPr>
          <p:cNvPr id="41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066" y="1402096"/>
            <a:ext cx="5007819" cy="2778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0426" y="1526379"/>
            <a:ext cx="1520642" cy="3805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2950" y="4508351"/>
            <a:ext cx="2047875" cy="1531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1"/>
      <p:bldP build="whole" bldLvl="1" animBg="1" rev="0" advAuto="0" spid="413" grpId="3"/>
      <p:bldP build="whole" bldLvl="1" animBg="1" rev="0" advAuto="0" spid="414" grpId="2"/>
      <p:bldP build="whole" bldLvl="1" animBg="1" rev="0" advAuto="0" spid="415" grpId="4"/>
      <p:bldP build="whole" bldLvl="1" animBg="1" rev="0" advAuto="0" spid="412" grpId="6"/>
      <p:bldP build="whole" bldLvl="1" animBg="1" rev="0" advAuto="0" spid="411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18" name="Title 1"/>
          <p:cNvSpPr txBox="1"/>
          <p:nvPr>
            <p:ph type="title"/>
          </p:nvPr>
        </p:nvSpPr>
        <p:spPr>
          <a:xfrm>
            <a:off x="213347" y="335792"/>
            <a:ext cx="11328002" cy="432002"/>
          </a:xfrm>
          <a:prstGeom prst="rect">
            <a:avLst/>
          </a:prstGeom>
        </p:spPr>
        <p:txBody>
          <a:bodyPr/>
          <a:lstStyle/>
          <a:p>
            <a:pPr>
              <a:defRPr spc="-200" sz="2800"/>
            </a:pPr>
            <a:r>
              <a:t>LAST_VALUE() questions addressed on Sakila  — </a:t>
            </a:r>
            <a:r>
              <a:rPr>
                <a:solidFill>
                  <a:srgbClr val="888888"/>
                </a:solidFill>
              </a:rPr>
              <a:t>To be revised by Rahul</a:t>
            </a:r>
          </a:p>
        </p:txBody>
      </p:sp>
      <p:sp>
        <p:nvSpPr>
          <p:cNvPr id="419" name="Content Placeholder 2"/>
          <p:cNvSpPr txBox="1"/>
          <p:nvPr>
            <p:ph type="body" idx="1"/>
          </p:nvPr>
        </p:nvSpPr>
        <p:spPr>
          <a:xfrm>
            <a:off x="255696" y="863998"/>
            <a:ext cx="11504305" cy="532725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Question 1 -</a:t>
            </a:r>
          </a:p>
          <a:p>
            <a:pPr marL="0" indent="0">
              <a:buSzTx/>
              <a:buNone/>
            </a:pPr>
            <a:r>
              <a:t>What is the genre of the last movie rented in a day? </a:t>
            </a:r>
          </a:p>
          <a:p>
            <a:pPr/>
            <a:r>
              <a:t>-- Used 4 Table join on rental , inventory , film_category, category tables</a:t>
            </a:r>
          </a:p>
        </p:txBody>
      </p:sp>
      <p:sp>
        <p:nvSpPr>
          <p:cNvPr id="420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Straight Connector 10"/>
          <p:cNvSpPr/>
          <p:nvPr/>
        </p:nvSpPr>
        <p:spPr>
          <a:xfrm flipH="1">
            <a:off x="6541475" y="2016368"/>
            <a:ext cx="2" cy="417488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539" y="1929244"/>
            <a:ext cx="3274968" cy="444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436" y="2177650"/>
            <a:ext cx="5840304" cy="3816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26" name="Title 1"/>
          <p:cNvSpPr txBox="1"/>
          <p:nvPr>
            <p:ph type="title"/>
          </p:nvPr>
        </p:nvSpPr>
        <p:spPr>
          <a:xfrm>
            <a:off x="431999" y="431999"/>
            <a:ext cx="11328001" cy="432002"/>
          </a:xfrm>
          <a:prstGeom prst="rect">
            <a:avLst/>
          </a:prstGeom>
        </p:spPr>
        <p:txBody>
          <a:bodyPr/>
          <a:lstStyle/>
          <a:p>
            <a:pPr>
              <a:defRPr spc="-200" sz="2800"/>
            </a:pPr>
            <a:r>
              <a:t>LAST_VALUE() questions addressed on Sakila - </a:t>
            </a:r>
            <a:r>
              <a:rPr>
                <a:solidFill>
                  <a:srgbClr val="888888"/>
                </a:solidFill>
              </a:rPr>
              <a:t>To be revised by Rahul</a:t>
            </a:r>
          </a:p>
        </p:txBody>
      </p:sp>
      <p:sp>
        <p:nvSpPr>
          <p:cNvPr id="427" name="Content Placeholder 2"/>
          <p:cNvSpPr txBox="1"/>
          <p:nvPr>
            <p:ph type="body" idx="1"/>
          </p:nvPr>
        </p:nvSpPr>
        <p:spPr>
          <a:xfrm>
            <a:off x="431999" y="1008000"/>
            <a:ext cx="11328001" cy="51832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 u="sng"/>
            </a:pPr>
            <a:r>
              <a:t>Question 2-</a:t>
            </a:r>
          </a:p>
          <a:p>
            <a:pPr marL="0" indent="0">
              <a:buSzTx/>
              <a:buNone/>
            </a:pPr>
            <a:r>
              <a:t>What is the last/ latest payment of customer from the given data (name of the customer also to be queried)?</a:t>
            </a:r>
          </a:p>
          <a:p>
            <a:pPr/>
            <a:r>
              <a:t>-- Joined payment table and customer table and applied Last_Value()</a:t>
            </a:r>
          </a:p>
        </p:txBody>
      </p:sp>
      <p:sp>
        <p:nvSpPr>
          <p:cNvPr id="428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99" y="2242409"/>
            <a:ext cx="5741869" cy="319728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traight Connector 10"/>
          <p:cNvSpPr/>
          <p:nvPr/>
        </p:nvSpPr>
        <p:spPr>
          <a:xfrm flipH="1">
            <a:off x="6447692" y="2074984"/>
            <a:ext cx="2" cy="397412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3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2960" y="2056638"/>
            <a:ext cx="2355938" cy="4278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ython and SQL Connectivity, Sample 1"/>
          <p:cNvSpPr txBox="1"/>
          <p:nvPr>
            <p:ph type="title"/>
          </p:nvPr>
        </p:nvSpPr>
        <p:spPr>
          <a:xfrm>
            <a:off x="3627055" y="197744"/>
            <a:ext cx="5234062" cy="432003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Python and SQL Connectivity</a:t>
            </a:r>
          </a:p>
        </p:txBody>
      </p:sp>
      <p:sp>
        <p:nvSpPr>
          <p:cNvPr id="434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5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031" y="806875"/>
            <a:ext cx="4148756" cy="4637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3425" y="777088"/>
            <a:ext cx="4324583" cy="4319572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38" name="Though we choose 'pymysql,' there are multiple other libraries available which has similar capabilities such as 'MySQLdb' etc.…"/>
          <p:cNvSpPr txBox="1"/>
          <p:nvPr/>
        </p:nvSpPr>
        <p:spPr>
          <a:xfrm>
            <a:off x="637222" y="5447686"/>
            <a:ext cx="9612242" cy="92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49" indent="-285749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•"/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Though we choose 'pymysql,' there are multiple other libraries available which has similar capabilities such as 'MySQLdb' etc. </a:t>
            </a:r>
          </a:p>
          <a:p>
            <a:pPr marL="285749" indent="-285749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•"/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The connectors allow pass-throughs where the queries can be directly written and executed .</a:t>
            </a:r>
          </a:p>
          <a:p>
            <a:pPr marL="285749" indent="-285749" defTabSz="457200">
              <a:buSzPct val="100000"/>
              <a:buFont typeface="Calibri"/>
              <a:buChar char="•"/>
              <a:tabLst>
                <a:tab pos="139700" algn="l"/>
                <a:tab pos="457200" algn="l"/>
              </a:tabLst>
              <a:defRPr sz="1200">
                <a:solidFill>
                  <a:srgbClr val="0E101A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85749" indent="-285749" defTabSz="457200">
              <a:buSzPct val="100000"/>
              <a:buFont typeface="Calibri"/>
              <a:buChar char="•"/>
              <a:tabLst>
                <a:tab pos="139700" algn="l"/>
                <a:tab pos="457200" algn="l"/>
              </a:tabLst>
              <a:defRPr sz="1200">
                <a:solidFill>
                  <a:srgbClr val="0E101A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Cursor fetch commands returns tuple. </a:t>
            </a:r>
          </a:p>
        </p:txBody>
      </p:sp>
      <p:sp>
        <p:nvSpPr>
          <p:cNvPr id="439" name="Panda DataFrame"/>
          <p:cNvSpPr txBox="1"/>
          <p:nvPr/>
        </p:nvSpPr>
        <p:spPr>
          <a:xfrm>
            <a:off x="10298701" y="4378220"/>
            <a:ext cx="1198324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Panda DataFrame</a:t>
            </a:r>
          </a:p>
        </p:txBody>
      </p:sp>
      <p:sp>
        <p:nvSpPr>
          <p:cNvPr id="440" name="Execute…"/>
          <p:cNvSpPr txBox="1"/>
          <p:nvPr/>
        </p:nvSpPr>
        <p:spPr>
          <a:xfrm>
            <a:off x="10298701" y="1617030"/>
            <a:ext cx="1333980" cy="43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Execute </a:t>
            </a:r>
          </a:p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query using Pandas </a:t>
            </a:r>
          </a:p>
        </p:txBody>
      </p:sp>
      <p:sp>
        <p:nvSpPr>
          <p:cNvPr id="443" name="Connection Line"/>
          <p:cNvSpPr/>
          <p:nvPr/>
        </p:nvSpPr>
        <p:spPr>
          <a:xfrm>
            <a:off x="9664811" y="1840133"/>
            <a:ext cx="617088" cy="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444" name="Connection Line"/>
          <p:cNvSpPr/>
          <p:nvPr/>
        </p:nvSpPr>
        <p:spPr>
          <a:xfrm>
            <a:off x="9664811" y="4512424"/>
            <a:ext cx="617088" cy="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A Multiple Join Query - Sample  2"/>
          <p:cNvSpPr txBox="1"/>
          <p:nvPr>
            <p:ph type="title"/>
          </p:nvPr>
        </p:nvSpPr>
        <p:spPr>
          <a:xfrm>
            <a:off x="3294705" y="215236"/>
            <a:ext cx="5234062" cy="432004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A Multiple Join Query - Sample  2</a:t>
            </a:r>
          </a:p>
        </p:txBody>
      </p:sp>
      <p:sp>
        <p:nvSpPr>
          <p:cNvPr id="447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8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3" y="1055829"/>
            <a:ext cx="4702490" cy="3983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7138" y="1091747"/>
            <a:ext cx="4526294" cy="4300242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51" name="Once we obtain the result set as a data frame, we can use seaboard and or plotly from matplotlib to generate figures.…"/>
          <p:cNvSpPr txBox="1"/>
          <p:nvPr/>
        </p:nvSpPr>
        <p:spPr>
          <a:xfrm>
            <a:off x="329060" y="5550612"/>
            <a:ext cx="10812918" cy="62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Once we obtain the result set as a data frame, we can use seaboard and or plotly from matplotlib to generate figures.</a:t>
            </a: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The experience of developing and executing SQL queries in Jupyter notebook was seem-less and came across as a good alternative to directly using MySql workbench.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 Multiple Join Query - Sample  3 &amp; 4"/>
          <p:cNvSpPr txBox="1"/>
          <p:nvPr>
            <p:ph type="title"/>
          </p:nvPr>
        </p:nvSpPr>
        <p:spPr>
          <a:xfrm>
            <a:off x="3294705" y="215236"/>
            <a:ext cx="5234062" cy="432004"/>
          </a:xfrm>
          <a:prstGeom prst="rect">
            <a:avLst/>
          </a:prstGeom>
        </p:spPr>
        <p:txBody>
          <a:bodyPr/>
          <a:lstStyle>
            <a:lvl1pPr defTabSz="297134">
              <a:lnSpc>
                <a:spcPct val="100000"/>
              </a:lnSpc>
              <a:defRPr b="0" spc="0" sz="2716">
                <a:solidFill>
                  <a:srgbClr val="000000"/>
                </a:solidFill>
              </a:defRPr>
            </a:lvl1pPr>
          </a:lstStyle>
          <a:p>
            <a:pPr/>
            <a:r>
              <a:t>A Multiple Join Query - Sample  3 &amp; 4</a:t>
            </a:r>
          </a:p>
        </p:txBody>
      </p:sp>
      <p:sp>
        <p:nvSpPr>
          <p:cNvPr id="454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5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442" y="744403"/>
            <a:ext cx="5155348" cy="442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8041" y="828761"/>
            <a:ext cx="4818702" cy="3556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6960" y="4398217"/>
            <a:ext cx="3738481" cy="198107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59" name="Multi join in-depth queries can be built just how it is done on, say, MySql workbench.…"/>
          <p:cNvSpPr txBox="1"/>
          <p:nvPr/>
        </p:nvSpPr>
        <p:spPr>
          <a:xfrm>
            <a:off x="280979" y="5456007"/>
            <a:ext cx="5809236" cy="1962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Multi join in-depth queries can be built just how it is done on, say, MySql workbench.</a:t>
            </a:r>
          </a:p>
          <a:p>
            <a:pPr defTabSz="457200"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In query 4, a visual inference can be made that the bulk of customers have rented between 20 and 35 rentals.</a:t>
            </a:r>
          </a:p>
          <a:p>
            <a:pPr defTabSz="457200"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br/>
          </a:p>
          <a:p>
            <a:pPr defTabSz="457200"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defTabSz="457200"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nother Query - Sample 5"/>
          <p:cNvSpPr txBox="1"/>
          <p:nvPr>
            <p:ph type="title"/>
          </p:nvPr>
        </p:nvSpPr>
        <p:spPr>
          <a:xfrm>
            <a:off x="3294705" y="215236"/>
            <a:ext cx="5234062" cy="432004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Another Query - Sample 5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3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51" y="732447"/>
            <a:ext cx="5234060" cy="539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1099" y="770626"/>
            <a:ext cx="5344228" cy="467837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66" name="Movie length and rental duration do not seem to show any direct correlation.…"/>
          <p:cNvSpPr txBox="1"/>
          <p:nvPr/>
        </p:nvSpPr>
        <p:spPr>
          <a:xfrm>
            <a:off x="9275958" y="2330328"/>
            <a:ext cx="2619309" cy="1581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Movie length and rental duration do not seem to show any direct correlation.</a:t>
            </a: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Similarly, movie length and rental rates across categories do not seem to show any visual correlation.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nother Query - Sample 6"/>
          <p:cNvSpPr txBox="1"/>
          <p:nvPr>
            <p:ph type="title"/>
          </p:nvPr>
        </p:nvSpPr>
        <p:spPr>
          <a:xfrm>
            <a:off x="3294705" y="215236"/>
            <a:ext cx="5234062" cy="432004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Another Query - Sample 6</a:t>
            </a:r>
          </a:p>
        </p:txBody>
      </p:sp>
      <p:sp>
        <p:nvSpPr>
          <p:cNvPr id="469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881" y="964686"/>
            <a:ext cx="4866838" cy="3406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Screenshot 2020-10-22 at 11.29.45 AM.png" descr="Screenshot 2020-10-22 at 11.29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948" y="975442"/>
            <a:ext cx="4996345" cy="442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shot 2020-10-22 at 11.30.38 AM.png" descr="Screenshot 2020-10-22 at 11.30.3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3601" y="1547741"/>
            <a:ext cx="2998550" cy="2240064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74" name="Sports category movies seem to be the most prolonged duration amongst the movie categories on average.…"/>
          <p:cNvSpPr txBox="1"/>
          <p:nvPr/>
        </p:nvSpPr>
        <p:spPr>
          <a:xfrm>
            <a:off x="8541290" y="4053301"/>
            <a:ext cx="2619308" cy="1581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Sports category movies seem to be the most prolonged duration amongst the movie categories on average.</a:t>
            </a: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Here again, there is no clear visual correlation between rental duration and rate.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Another Query - Sample 7"/>
          <p:cNvSpPr txBox="1"/>
          <p:nvPr>
            <p:ph type="title"/>
          </p:nvPr>
        </p:nvSpPr>
        <p:spPr>
          <a:xfrm>
            <a:off x="3294705" y="215236"/>
            <a:ext cx="5234062" cy="432004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Another Query - Sample 7 &amp; 8</a:t>
            </a:r>
          </a:p>
        </p:txBody>
      </p:sp>
      <p:sp>
        <p:nvSpPr>
          <p:cNvPr id="477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Screenshot 2020-10-22 at 11.33.33 AM.png" descr="Screenshot 2020-10-22 at 11.33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73" y="1058625"/>
            <a:ext cx="3866753" cy="4245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Screenshot 2020-10-22 at 11.35.10 AM.png" descr="Screenshot 2020-10-22 at 11.3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756" y="1051376"/>
            <a:ext cx="3987958" cy="5129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Screenshot 2020-10-22 at 11.36.54 AM.png" descr="Screenshot 2020-10-22 at 11.36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7546" y="1057305"/>
            <a:ext cx="3592196" cy="2486907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82" name="Query 8 outcome, when rendered on the Seaborn plot, brought out an interesting data point that showed that the film's length does not have a direct bearing on the number of rentals."/>
          <p:cNvSpPr txBox="1"/>
          <p:nvPr/>
        </p:nvSpPr>
        <p:spPr>
          <a:xfrm>
            <a:off x="8099195" y="4027063"/>
            <a:ext cx="2619309" cy="1581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Query 8 outcome, when rendered on the Seaborn plot, brought out an interesting data point that showed that the film's length does not have a direct bearing on the number of rentals.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Another Query - Sample 8"/>
          <p:cNvSpPr txBox="1"/>
          <p:nvPr>
            <p:ph type="title"/>
          </p:nvPr>
        </p:nvSpPr>
        <p:spPr>
          <a:xfrm>
            <a:off x="3294705" y="215237"/>
            <a:ext cx="5234063" cy="432004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2800">
                <a:solidFill>
                  <a:srgbClr val="000000"/>
                </a:solidFill>
              </a:defRPr>
            </a:lvl1pPr>
          </a:lstStyle>
          <a:p>
            <a:pPr/>
            <a:r>
              <a:t>Another Query - Sample 11</a:t>
            </a:r>
          </a:p>
        </p:txBody>
      </p:sp>
      <p:sp>
        <p:nvSpPr>
          <p:cNvPr id="485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6" name="Screenshot 2020-10-22 at 11.38.29 AM.png" descr="Screenshot 2020-10-22 at 11.38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724" y="957315"/>
            <a:ext cx="4790679" cy="527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creenshot 2020-10-22 at 11.39.05 AM.png" descr="Screenshot 2020-10-22 at 11.3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7771" y="988232"/>
            <a:ext cx="4190892" cy="341023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89" name="The number of rentals increased revenue for the stores, which was expected…"/>
          <p:cNvSpPr txBox="1"/>
          <p:nvPr/>
        </p:nvSpPr>
        <p:spPr>
          <a:xfrm>
            <a:off x="5571585" y="4594570"/>
            <a:ext cx="5773219" cy="120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The number of rentals increased revenue for the stores, which was expected</a:t>
            </a:r>
          </a:p>
          <a:p>
            <a:pPr marL="457200" indent="-317500" defTabSz="457200">
              <a:buClr>
                <a:srgbClr val="0E101A"/>
              </a:buClr>
              <a:buSzPct val="100000"/>
              <a:buFont typeface="Times Roman"/>
              <a:buChar char="•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Technically, using Python DB connectors made </a:t>
            </a:r>
          </a:p>
          <a:p>
            <a:pPr lvl="1" marL="914400" indent="-317500" defTabSz="457200">
              <a:buClr>
                <a:srgbClr val="0E101A"/>
              </a:buClr>
              <a:buSzPct val="100000"/>
              <a:buFont typeface="Times Roman"/>
              <a:buChar char="◦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Writing queries seamless and more accessible without loss of information</a:t>
            </a:r>
          </a:p>
          <a:p>
            <a:pPr lvl="1" marL="914400" indent="-317500" defTabSz="457200">
              <a:buClr>
                <a:srgbClr val="0E101A"/>
              </a:buClr>
              <a:buSzPct val="100000"/>
              <a:buFont typeface="Times Roman"/>
              <a:buChar char="◦"/>
              <a:defRPr sz="1200">
                <a:solidFill>
                  <a:srgbClr val="0E101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Gave more valuable integration options with other python libraries such as pandas, seaborn, math plot 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20" name="Title 1"/>
          <p:cNvSpPr txBox="1"/>
          <p:nvPr>
            <p:ph type="title"/>
          </p:nvPr>
        </p:nvSpPr>
        <p:spPr>
          <a:xfrm>
            <a:off x="0" y="2152360"/>
            <a:ext cx="4629150" cy="1958402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21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Content Placeholder 2"/>
          <p:cNvSpPr txBox="1"/>
          <p:nvPr/>
        </p:nvSpPr>
        <p:spPr>
          <a:xfrm>
            <a:off x="5360668" y="1037969"/>
            <a:ext cx="6699886" cy="398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Overview of Window Functions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Database Considered For 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Case Study</a:t>
            </a:r>
            <a:endParaRPr>
              <a:solidFill>
                <a:srgbClr val="404040"/>
              </a:solidFill>
            </a:endParaR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266700" indent="-26670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✓"/>
              <a:defRPr b="1" i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Learnings &amp; 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492" name="Title 1"/>
          <p:cNvSpPr txBox="1"/>
          <p:nvPr>
            <p:ph type="title"/>
          </p:nvPr>
        </p:nvSpPr>
        <p:spPr>
          <a:xfrm>
            <a:off x="431999" y="431999"/>
            <a:ext cx="11328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Learnings &amp; Conclusions</a:t>
            </a:r>
          </a:p>
        </p:txBody>
      </p:sp>
      <p:sp>
        <p:nvSpPr>
          <p:cNvPr id="493" name="Content Placeholder 2"/>
          <p:cNvSpPr txBox="1"/>
          <p:nvPr>
            <p:ph type="body" idx="1"/>
          </p:nvPr>
        </p:nvSpPr>
        <p:spPr>
          <a:xfrm>
            <a:off x="431999" y="1037967"/>
            <a:ext cx="11328001" cy="5153285"/>
          </a:xfrm>
          <a:prstGeom prst="rect">
            <a:avLst/>
          </a:prstGeom>
        </p:spPr>
        <p:txBody>
          <a:bodyPr/>
          <a:lstStyle/>
          <a:p>
            <a:pPr/>
            <a:r>
              <a:t>Importance of window functions and its applications</a:t>
            </a:r>
          </a:p>
          <a:p>
            <a:pPr/>
            <a:r>
              <a:t>Python – SQL integration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t>querying data and creating data frames for further analyses in Python</a:t>
            </a:r>
          </a:p>
          <a:p>
            <a:pPr/>
          </a:p>
          <a:p>
            <a:pPr/>
          </a:p>
          <a:p>
            <a:pPr marL="0" indent="0">
              <a:buSzTx/>
              <a:buNone/>
            </a:pPr>
          </a:p>
          <a:p>
            <a:pPr/>
          </a:p>
          <a:p>
            <a:pPr/>
            <a:r>
              <a:t>Further Scope for Improvement:</a:t>
            </a:r>
          </a:p>
        </p:txBody>
      </p:sp>
      <p:sp>
        <p:nvSpPr>
          <p:cNvPr id="494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/>
          <p:nvPr>
            <p:ph type="title"/>
          </p:nvPr>
        </p:nvSpPr>
        <p:spPr>
          <a:xfrm>
            <a:off x="8458200" y="2798354"/>
            <a:ext cx="3733800" cy="1013683"/>
          </a:xfrm>
          <a:prstGeom prst="rect">
            <a:avLst/>
          </a:prstGeom>
        </p:spPr>
        <p:txBody>
          <a:bodyPr/>
          <a:lstStyle>
            <a:lvl1pPr defTabSz="786383">
              <a:defRPr spc="-300" sz="4500"/>
            </a:lvl1pPr>
          </a:lstStyle>
          <a:p>
            <a:pPr/>
            <a:r>
              <a:t>Thank You!</a:t>
            </a:r>
          </a:p>
        </p:txBody>
      </p:sp>
      <p:sp>
        <p:nvSpPr>
          <p:cNvPr id="497" name="Text Placeholder 2"/>
          <p:cNvSpPr txBox="1"/>
          <p:nvPr>
            <p:ph type="body" sz="quarter" idx="1"/>
          </p:nvPr>
        </p:nvSpPr>
        <p:spPr>
          <a:xfrm>
            <a:off x="8458199" y="3957704"/>
            <a:ext cx="2910345" cy="316802"/>
          </a:xfrm>
          <a:prstGeom prst="rect">
            <a:avLst/>
          </a:prstGeom>
        </p:spPr>
        <p:txBody>
          <a:bodyPr/>
          <a:lstStyle/>
          <a:p>
            <a:pPr/>
            <a:r>
              <a:t>Project Team</a:t>
            </a:r>
          </a:p>
        </p:txBody>
      </p:sp>
      <p:sp>
        <p:nvSpPr>
          <p:cNvPr id="498" name="Text Placeholder 5"/>
          <p:cNvSpPr/>
          <p:nvPr>
            <p:ph type="body" idx="23"/>
          </p:nvPr>
        </p:nvSpPr>
        <p:spPr>
          <a:xfrm>
            <a:off x="369911" y="5986588"/>
            <a:ext cx="2910346" cy="316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r>
              <a:t>Github link to codebase</a:t>
            </a:r>
          </a:p>
        </p:txBody>
      </p:sp>
      <p:sp>
        <p:nvSpPr>
          <p:cNvPr id="499" name="Slide Number Placeholder 6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Rectangle 7"/>
          <p:cNvSpPr txBox="1"/>
          <p:nvPr/>
        </p:nvSpPr>
        <p:spPr>
          <a:xfrm>
            <a:off x="8503919" y="4506920"/>
            <a:ext cx="3392286" cy="96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PRAVEEN MANOHAR G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RAHUL A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RAJESH RAMACHANDER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RANJITH GNANA SUTHAKAR ALPHONSE RAJ</a:t>
            </a:r>
          </a:p>
        </p:txBody>
      </p:sp>
      <p:sp>
        <p:nvSpPr>
          <p:cNvPr id="501" name="Rectangle 13"/>
          <p:cNvSpPr txBox="1"/>
          <p:nvPr/>
        </p:nvSpPr>
        <p:spPr>
          <a:xfrm>
            <a:off x="415632" y="6303389"/>
            <a:ext cx="6004564" cy="28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https://github.com/RajeshRamachander/mysqlpython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25" name="Rounded Rectangle 37"/>
          <p:cNvSpPr/>
          <p:nvPr/>
        </p:nvSpPr>
        <p:spPr>
          <a:xfrm>
            <a:off x="431999" y="958731"/>
            <a:ext cx="11328003" cy="2107663"/>
          </a:xfrm>
          <a:prstGeom prst="roundRect">
            <a:avLst>
              <a:gd name="adj" fmla="val 16667"/>
            </a:avLst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26" name="Title 1"/>
          <p:cNvSpPr txBox="1"/>
          <p:nvPr>
            <p:ph type="title"/>
          </p:nvPr>
        </p:nvSpPr>
        <p:spPr>
          <a:xfrm>
            <a:off x="431999" y="431999"/>
            <a:ext cx="11328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Overview of Window Functions</a:t>
            </a:r>
          </a:p>
        </p:txBody>
      </p:sp>
      <p:sp>
        <p:nvSpPr>
          <p:cNvPr id="327" name="Content Placeholder 2"/>
          <p:cNvSpPr txBox="1"/>
          <p:nvPr>
            <p:ph type="body" sz="quarter" idx="1"/>
          </p:nvPr>
        </p:nvSpPr>
        <p:spPr>
          <a:xfrm>
            <a:off x="219717" y="3664865"/>
            <a:ext cx="3862753" cy="481269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SQL LAG() is a window function that provides access to a row at a specified physical offset which comes before the current row.</a:t>
            </a:r>
          </a:p>
        </p:txBody>
      </p:sp>
      <p:sp>
        <p:nvSpPr>
          <p:cNvPr id="328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Rectangle 6"/>
          <p:cNvSpPr txBox="1"/>
          <p:nvPr/>
        </p:nvSpPr>
        <p:spPr>
          <a:xfrm>
            <a:off x="436514" y="943371"/>
            <a:ext cx="11236564" cy="34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allow us to perform calculations against sets or subsets of rows within a query</a:t>
            </a:r>
          </a:p>
        </p:txBody>
      </p:sp>
      <p:sp>
        <p:nvSpPr>
          <p:cNvPr id="330" name="Rectangle 7"/>
          <p:cNvSpPr txBox="1"/>
          <p:nvPr/>
        </p:nvSpPr>
        <p:spPr>
          <a:xfrm>
            <a:off x="6859120" y="1322166"/>
            <a:ext cx="343906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Types of Window Functions</a:t>
            </a:r>
          </a:p>
        </p:txBody>
      </p:sp>
      <p:sp>
        <p:nvSpPr>
          <p:cNvPr id="331" name="Rectangle 9"/>
          <p:cNvSpPr txBox="1"/>
          <p:nvPr/>
        </p:nvSpPr>
        <p:spPr>
          <a:xfrm>
            <a:off x="5850416" y="1639018"/>
            <a:ext cx="1521673" cy="667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Aggregate: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SUM, MIN, MAX, COUNT, AVG,…</a:t>
            </a:r>
          </a:p>
        </p:txBody>
      </p:sp>
      <p:sp>
        <p:nvSpPr>
          <p:cNvPr id="332" name="Rectangle 11"/>
          <p:cNvSpPr txBox="1"/>
          <p:nvPr/>
        </p:nvSpPr>
        <p:spPr>
          <a:xfrm>
            <a:off x="7463527" y="1654375"/>
            <a:ext cx="1717503" cy="6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Ranking: </a:t>
            </a:r>
            <a:r>
              <a:rPr b="0" sz="1200"/>
              <a:t>ROW_NUMBER, RANK, DENSE_RANK, </a:t>
            </a:r>
            <a:r>
              <a:rPr i="1" sz="1200" u="sng"/>
              <a:t>NTILE</a:t>
            </a:r>
            <a:r>
              <a:rPr b="0" sz="1200"/>
              <a:t>,…</a:t>
            </a:r>
          </a:p>
        </p:txBody>
      </p:sp>
      <p:sp>
        <p:nvSpPr>
          <p:cNvPr id="333" name="Rectangle 13"/>
          <p:cNvSpPr txBox="1"/>
          <p:nvPr/>
        </p:nvSpPr>
        <p:spPr>
          <a:xfrm>
            <a:off x="9096570" y="1648766"/>
            <a:ext cx="2386193" cy="1277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1400">
                <a:latin typeface="+mj-lt"/>
                <a:ea typeface="+mj-ea"/>
                <a:cs typeface="+mj-cs"/>
                <a:sym typeface="Calibri"/>
              </a:defRPr>
            </a:pPr>
            <a:r>
              <a:t>Distribution/ Analytic functions: </a:t>
            </a:r>
          </a:p>
          <a:p>
            <a:pPr algn="ctr"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CUME_DIST, FIRST_VALUE, </a:t>
            </a:r>
            <a:r>
              <a:rPr b="1" i="1" u="sng"/>
              <a:t>LAST_VALUE</a:t>
            </a:r>
            <a:r>
              <a:t>,</a:t>
            </a:r>
            <a:r>
              <a:rPr b="1" i="1" u="sng"/>
              <a:t> LAG</a:t>
            </a:r>
            <a:r>
              <a:t>, LEAD, PERCENTILE_CONT, PERCENTILE_DISC, PERCENT_RANK</a:t>
            </a:r>
          </a:p>
        </p:txBody>
      </p:sp>
      <p:pic>
        <p:nvPicPr>
          <p:cNvPr id="334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451" y="1691496"/>
            <a:ext cx="2543762" cy="101572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Rectangle 27"/>
          <p:cNvSpPr txBox="1"/>
          <p:nvPr/>
        </p:nvSpPr>
        <p:spPr>
          <a:xfrm>
            <a:off x="1650311" y="2638798"/>
            <a:ext cx="1519666" cy="22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i="1" sz="11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Running 3 Month Sum</a:t>
            </a:r>
          </a:p>
        </p:txBody>
      </p:sp>
      <p:sp>
        <p:nvSpPr>
          <p:cNvPr id="336" name="Rectangle 28"/>
          <p:cNvSpPr txBox="1"/>
          <p:nvPr/>
        </p:nvSpPr>
        <p:spPr>
          <a:xfrm>
            <a:off x="933975" y="1322166"/>
            <a:ext cx="2952337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Parts of a Window Function</a:t>
            </a:r>
          </a:p>
        </p:txBody>
      </p:sp>
      <p:sp>
        <p:nvSpPr>
          <p:cNvPr id="337" name="Rectangle 36"/>
          <p:cNvSpPr/>
          <p:nvPr/>
        </p:nvSpPr>
        <p:spPr>
          <a:xfrm>
            <a:off x="1092930" y="3205577"/>
            <a:ext cx="2180957" cy="339436"/>
          </a:xfrm>
          <a:prstGeom prst="rect">
            <a:avLst/>
          </a:prstGeom>
          <a:gradFill>
            <a:gsLst>
              <a:gs pos="0">
                <a:srgbClr val="9FE0F1"/>
              </a:gs>
              <a:gs pos="50000">
                <a:srgbClr val="91DAEE"/>
              </a:gs>
              <a:gs pos="100000">
                <a:srgbClr val="7CD9F0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LAG () Function</a:t>
            </a:r>
          </a:p>
        </p:txBody>
      </p:sp>
      <p:sp>
        <p:nvSpPr>
          <p:cNvPr id="338" name="Straight Connector 15"/>
          <p:cNvSpPr/>
          <p:nvPr/>
        </p:nvSpPr>
        <p:spPr>
          <a:xfrm flipH="1">
            <a:off x="4175223" y="3232268"/>
            <a:ext cx="2" cy="3006936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Straight Connector 30"/>
          <p:cNvSpPr/>
          <p:nvPr/>
        </p:nvSpPr>
        <p:spPr>
          <a:xfrm>
            <a:off x="8023324" y="3232268"/>
            <a:ext cx="2" cy="3006936"/>
          </a:xfrm>
          <a:prstGeom prst="line">
            <a:avLst/>
          </a:prstGeom>
          <a:ln w="31750">
            <a:solidFill>
              <a:schemeClr val="accent1"/>
            </a:solidFill>
            <a:prstDash val="dash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Rectangle 31"/>
          <p:cNvSpPr/>
          <p:nvPr/>
        </p:nvSpPr>
        <p:spPr>
          <a:xfrm>
            <a:off x="4967423" y="3201717"/>
            <a:ext cx="2180956" cy="339437"/>
          </a:xfrm>
          <a:prstGeom prst="rect">
            <a:avLst/>
          </a:prstGeom>
          <a:gradFill>
            <a:gsLst>
              <a:gs pos="0">
                <a:srgbClr val="9FE0F1"/>
              </a:gs>
              <a:gs pos="50000">
                <a:srgbClr val="91DAEE"/>
              </a:gs>
              <a:gs pos="100000">
                <a:srgbClr val="7CD9F0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NTILE () Function</a:t>
            </a:r>
          </a:p>
        </p:txBody>
      </p:sp>
      <p:sp>
        <p:nvSpPr>
          <p:cNvPr id="341" name="Rectangle 32"/>
          <p:cNvSpPr/>
          <p:nvPr/>
        </p:nvSpPr>
        <p:spPr>
          <a:xfrm>
            <a:off x="8867964" y="3201717"/>
            <a:ext cx="2525598" cy="339437"/>
          </a:xfrm>
          <a:prstGeom prst="rect">
            <a:avLst/>
          </a:prstGeom>
          <a:gradFill>
            <a:gsLst>
              <a:gs pos="0">
                <a:srgbClr val="9FE0F1"/>
              </a:gs>
              <a:gs pos="50000">
                <a:srgbClr val="91DAEE"/>
              </a:gs>
              <a:gs pos="100000">
                <a:srgbClr val="7CD9F0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LAST_VALUE () Function</a:t>
            </a:r>
          </a:p>
        </p:txBody>
      </p:sp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648" y="4134115"/>
            <a:ext cx="2028239" cy="1364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icture 35" descr="Picture 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561" y="4345690"/>
            <a:ext cx="2532878" cy="1111997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Content Placeholder 2"/>
          <p:cNvSpPr txBox="1"/>
          <p:nvPr/>
        </p:nvSpPr>
        <p:spPr>
          <a:xfrm>
            <a:off x="4267982" y="3631203"/>
            <a:ext cx="3662589" cy="58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NTILE() function is a window function that divides an ordered result set into a number of buckets by a specified expression and assigns an appropriate bucket number to each row.</a:t>
            </a:r>
          </a:p>
        </p:txBody>
      </p:sp>
      <p:pic>
        <p:nvPicPr>
          <p:cNvPr id="345" name="Picture 40" descr="Picture 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0883" y="5573033"/>
            <a:ext cx="2271999" cy="627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41" descr="Picture 4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4034" y="5573033"/>
            <a:ext cx="2560748" cy="649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42" descr="Picture 4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88003" y="5546997"/>
            <a:ext cx="2271998" cy="71420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extBox 43"/>
          <p:cNvSpPr txBox="1"/>
          <p:nvPr/>
        </p:nvSpPr>
        <p:spPr>
          <a:xfrm>
            <a:off x="355026" y="5759364"/>
            <a:ext cx="797525" cy="2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49" name="TextBox 45"/>
          <p:cNvSpPr txBox="1"/>
          <p:nvPr/>
        </p:nvSpPr>
        <p:spPr>
          <a:xfrm>
            <a:off x="4437350" y="5748359"/>
            <a:ext cx="797524" cy="2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50" name="TextBox 46"/>
          <p:cNvSpPr txBox="1"/>
          <p:nvPr/>
        </p:nvSpPr>
        <p:spPr>
          <a:xfrm>
            <a:off x="8417721" y="5748359"/>
            <a:ext cx="797524" cy="2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+mj-lt"/>
                <a:ea typeface="+mj-ea"/>
                <a:cs typeface="+mj-cs"/>
                <a:sym typeface="Calibri"/>
              </a:defRPr>
            </a:pPr>
            <a:r>
              <a:t>Syntax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351" name="Content Placeholder 2"/>
          <p:cNvSpPr txBox="1"/>
          <p:nvPr/>
        </p:nvSpPr>
        <p:spPr>
          <a:xfrm>
            <a:off x="8151531" y="3646596"/>
            <a:ext cx="3662589" cy="4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Calibri"/>
              <a:buChar char="➢"/>
              <a:defRPr sz="11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LAST_VALUE() is a window function that allows you to obtain the value of the last row in a specified window frame.</a:t>
            </a:r>
          </a:p>
        </p:txBody>
      </p:sp>
      <p:pic>
        <p:nvPicPr>
          <p:cNvPr id="352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38354" y="1470106"/>
            <a:ext cx="1918020" cy="137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49" descr="Picture 4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12325" y="4297924"/>
            <a:ext cx="2333127" cy="104213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Down Arrow 54"/>
          <p:cNvSpPr/>
          <p:nvPr/>
        </p:nvSpPr>
        <p:spPr>
          <a:xfrm>
            <a:off x="2472814" y="3957925"/>
            <a:ext cx="330202" cy="188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55" name="Down Arrow 58"/>
          <p:cNvSpPr/>
          <p:nvPr/>
        </p:nvSpPr>
        <p:spPr>
          <a:xfrm>
            <a:off x="6926312" y="4215153"/>
            <a:ext cx="330202" cy="188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56" name="Down Arrow 59"/>
          <p:cNvSpPr/>
          <p:nvPr/>
        </p:nvSpPr>
        <p:spPr>
          <a:xfrm>
            <a:off x="10774412" y="4093671"/>
            <a:ext cx="330202" cy="188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1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Class="entr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Class="entr" nodeType="afterEffect" presetID="10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Class="entr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Class="entr" nodeType="afterEffect" presetID="10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Class="entr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Class="entr" nodeType="afterEffect" presetID="10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Class="entr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Class="entr" nodeType="afterEffect" presetID="10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Class="entr" nodeType="afterEffect" presetID="10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Class="entr" nodeType="afterEffect" presetID="10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15"/>
      <p:bldP build="whole" bldLvl="1" animBg="1" rev="0" advAuto="0" spid="341" grpId="16"/>
      <p:bldP build="whole" bldLvl="1" animBg="1" rev="0" advAuto="0" spid="336" grpId="9"/>
      <p:bldP build="p" bldLvl="1" animBg="1" rev="0" advAuto="0" spid="327" grpId="11"/>
      <p:bldP build="whole" bldLvl="1" animBg="1" rev="0" advAuto="0" spid="356" grpId="30"/>
      <p:bldP build="whole" bldLvl="1" animBg="1" rev="0" advAuto="0" spid="355" grpId="29"/>
      <p:bldP build="whole" bldLvl="1" animBg="1" rev="0" advAuto="0" spid="338" grpId="13"/>
      <p:bldP build="whole" bldLvl="1" animBg="1" rev="0" advAuto="0" spid="353" grpId="27"/>
      <p:bldP build="whole" bldLvl="1" animBg="1" rev="0" advAuto="0" spid="354" grpId="28"/>
      <p:bldP build="whole" bldLvl="1" animBg="1" rev="0" advAuto="0" spid="342" grpId="17"/>
      <p:bldP build="whole" bldLvl="1" animBg="1" rev="0" advAuto="0" spid="347" grpId="22"/>
      <p:bldP build="whole" bldLvl="1" animBg="1" rev="0" advAuto="0" spid="350" grpId="25"/>
      <p:bldP build="whole" bldLvl="1" animBg="1" rev="0" advAuto="0" spid="334" grpId="7"/>
      <p:bldP build="whole" bldLvl="1" animBg="1" rev="0" advAuto="0" spid="344" grpId="19"/>
      <p:bldP build="whole" bldLvl="1" animBg="1" rev="0" advAuto="0" spid="343" grpId="18"/>
      <p:bldP build="whole" bldLvl="1" animBg="1" rev="0" advAuto="0" spid="348" grpId="23"/>
      <p:bldP build="whole" bldLvl="1" animBg="1" rev="0" advAuto="0" spid="349" grpId="24"/>
      <p:bldP build="whole" bldLvl="1" animBg="1" rev="0" advAuto="0" spid="351" grpId="26"/>
      <p:bldP build="whole" bldLvl="1" animBg="1" rev="0" advAuto="0" spid="333" grpId="6"/>
      <p:bldP build="whole" bldLvl="1" animBg="1" rev="0" advAuto="0" spid="332" grpId="5"/>
      <p:bldP build="whole" bldLvl="1" animBg="1" rev="0" advAuto="0" spid="339" grpId="14"/>
      <p:bldP build="whole" bldLvl="1" animBg="1" rev="0" advAuto="0" spid="331" grpId="4"/>
      <p:bldP build="whole" bldLvl="1" animBg="1" rev="0" advAuto="0" spid="335" grpId="8"/>
      <p:bldP build="whole" bldLvl="1" animBg="1" rev="0" advAuto="0" spid="345" grpId="20"/>
      <p:bldP build="whole" bldLvl="1" animBg="1" rev="0" advAuto="0" spid="330" grpId="3"/>
      <p:bldP build="whole" bldLvl="1" animBg="1" rev="0" advAuto="0" spid="329" grpId="2"/>
      <p:bldP build="whole" bldLvl="1" animBg="1" rev="0" advAuto="0" spid="346" grpId="21"/>
      <p:bldP build="whole" bldLvl="1" animBg="1" rev="0" advAuto="0" spid="352" grpId="10"/>
      <p:bldP build="whole" bldLvl="1" animBg="1" rev="0" advAuto="0" spid="337" grpId="12"/>
      <p:bldP build="whole" bldLvl="1" animBg="1" rev="0" advAuto="0" spid="3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59" name="Title 1"/>
          <p:cNvSpPr txBox="1"/>
          <p:nvPr>
            <p:ph type="title"/>
          </p:nvPr>
        </p:nvSpPr>
        <p:spPr>
          <a:xfrm>
            <a:off x="431999" y="431999"/>
            <a:ext cx="11328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Database Considered For Case Study</a:t>
            </a:r>
          </a:p>
        </p:txBody>
      </p:sp>
      <p:sp>
        <p:nvSpPr>
          <p:cNvPr id="360" name="Content Placeholder 2"/>
          <p:cNvSpPr txBox="1"/>
          <p:nvPr>
            <p:ph type="body" sz="half" idx="1"/>
          </p:nvPr>
        </p:nvSpPr>
        <p:spPr>
          <a:xfrm>
            <a:off x="431998" y="1037965"/>
            <a:ext cx="4419403" cy="533338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</a:p>
          <a:p>
            <a:pPr>
              <a:defRPr sz="2400"/>
            </a:pPr>
            <a:r>
              <a:t>Database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/>
              <a:t>SAKILA</a:t>
            </a:r>
          </a:p>
          <a:p>
            <a:pPr>
              <a:defRPr b="1" sz="2400"/>
            </a:pPr>
          </a:p>
          <a:p>
            <a:pPr>
              <a:defRPr sz="2400"/>
            </a:pPr>
            <a:r>
              <a:t>Database of a DVD rental store, featuring things like films, actors, film-actor relationships, and a central inventory table that connects films, stores, and rentals along with customer details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No. of tables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15</a:t>
            </a:r>
          </a:p>
        </p:txBody>
      </p:sp>
      <p:sp>
        <p:nvSpPr>
          <p:cNvPr id="361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" t="0" r="506" b="0"/>
          <a:stretch>
            <a:fillRect/>
          </a:stretch>
        </p:blipFill>
        <p:spPr>
          <a:xfrm>
            <a:off x="5009772" y="1112569"/>
            <a:ext cx="6867906" cy="4558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  <p:bldP build="whole" bldLvl="1" animBg="1" rev="0" advAuto="0" spid="36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65" name="Title 1"/>
          <p:cNvSpPr txBox="1"/>
          <p:nvPr>
            <p:ph type="title"/>
          </p:nvPr>
        </p:nvSpPr>
        <p:spPr>
          <a:xfrm>
            <a:off x="6235700" y="2204791"/>
            <a:ext cx="5956300" cy="1944000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366" name="Text Placeholder 2"/>
          <p:cNvSpPr txBox="1"/>
          <p:nvPr>
            <p:ph type="body" sz="quarter" idx="1"/>
          </p:nvPr>
        </p:nvSpPr>
        <p:spPr>
          <a:xfrm>
            <a:off x="6235700" y="4148859"/>
            <a:ext cx="5956300" cy="110056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Based on SAKILA store database</a:t>
            </a:r>
          </a:p>
        </p:txBody>
      </p:sp>
      <p:sp>
        <p:nvSpPr>
          <p:cNvPr id="367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70" name="Title 1"/>
          <p:cNvSpPr txBox="1"/>
          <p:nvPr>
            <p:ph type="title"/>
          </p:nvPr>
        </p:nvSpPr>
        <p:spPr>
          <a:xfrm>
            <a:off x="431999" y="431999"/>
            <a:ext cx="11328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Case Study Overview</a:t>
            </a:r>
          </a:p>
        </p:txBody>
      </p:sp>
      <p:sp>
        <p:nvSpPr>
          <p:cNvPr id="371" name="Content Placeholder 2"/>
          <p:cNvSpPr txBox="1"/>
          <p:nvPr>
            <p:ph type="body" sz="half" idx="1"/>
          </p:nvPr>
        </p:nvSpPr>
        <p:spPr>
          <a:xfrm>
            <a:off x="431999" y="1037969"/>
            <a:ext cx="11328001" cy="2829182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Business Objective:</a:t>
            </a:r>
          </a:p>
          <a:p>
            <a:pPr lvl="1" marL="542925" indent="-276225">
              <a:spcBef>
                <a:spcPts val="500"/>
              </a:spcBef>
              <a:buFontTx/>
              <a:defRPr sz="2000"/>
            </a:pPr>
            <a:r>
              <a:t>The SAKILA DVD store is taking Business Development initiatives. On this the team wants to increase the renting count/ frequency from customers and judiciously stock the stores with newer film titles to maximise revenue gains frugally.</a:t>
            </a:r>
            <a:endParaRPr sz="1600"/>
          </a:p>
          <a:p>
            <a:pPr lvl="1" marL="542925" indent="-276225">
              <a:spcBef>
                <a:spcPts val="500"/>
              </a:spcBef>
              <a:buFontTx/>
              <a:defRPr sz="1600"/>
            </a:pPr>
          </a:p>
          <a:p>
            <a:pPr>
              <a:defRPr b="1" sz="2400"/>
            </a:pPr>
            <a:r>
              <a:t>Data Analytics Objective:</a:t>
            </a:r>
          </a:p>
          <a:p>
            <a:pPr lvl="1" marL="542925" indent="-276225">
              <a:spcBef>
                <a:spcPts val="500"/>
              </a:spcBef>
              <a:buFontTx/>
              <a:defRPr sz="2000"/>
            </a:pPr>
            <a:r>
              <a:t>Understanding and profiling customers based on rental records in the database</a:t>
            </a:r>
            <a:endParaRPr sz="1600"/>
          </a:p>
          <a:p>
            <a:pPr lvl="1" marL="542925" indent="-276225">
              <a:spcBef>
                <a:spcPts val="500"/>
              </a:spcBef>
              <a:buFontTx/>
              <a:defRPr sz="2000"/>
            </a:pPr>
            <a:r>
              <a:t>Identify areas of restocking based on rental revenue from the database</a:t>
            </a:r>
          </a:p>
        </p:txBody>
      </p:sp>
      <p:sp>
        <p:nvSpPr>
          <p:cNvPr id="372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Rectangle 5"/>
          <p:cNvSpPr/>
          <p:nvPr/>
        </p:nvSpPr>
        <p:spPr>
          <a:xfrm>
            <a:off x="431999" y="4041120"/>
            <a:ext cx="11328001" cy="15735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i="1" sz="2800" u="sng">
                <a:latin typeface="+mj-lt"/>
                <a:ea typeface="+mj-ea"/>
                <a:cs typeface="+mj-cs"/>
                <a:sym typeface="Calibri"/>
              </a:defRPr>
            </a:pPr>
            <a:r>
              <a:t>Questions:</a:t>
            </a:r>
          </a:p>
          <a:p>
            <a:pPr lvl="1" marL="914400" indent="-457200">
              <a:buSzPct val="100000"/>
              <a:buAutoNum type="arabicPeriod" startAt="1"/>
              <a:defRPr i="1" sz="2400">
                <a:latin typeface="+mj-lt"/>
                <a:ea typeface="+mj-ea"/>
                <a:cs typeface="+mj-cs"/>
                <a:sym typeface="Calibri"/>
              </a:defRPr>
            </a:pPr>
            <a:r>
              <a:t>What percentage of customers generally hold &gt;1 rentals at a time?</a:t>
            </a:r>
          </a:p>
          <a:p>
            <a:pPr lvl="1" marL="914400" indent="-457200">
              <a:buSzPct val="100000"/>
              <a:buAutoNum type="arabicPeriod" startAt="1"/>
              <a:defRPr i="1" sz="2400">
                <a:latin typeface="+mj-lt"/>
                <a:ea typeface="+mj-ea"/>
                <a:cs typeface="+mj-cs"/>
                <a:sym typeface="Calibri"/>
              </a:defRPr>
            </a:pPr>
            <a:r>
              <a:t>What are the top earning film genres for stocking accordingly?</a:t>
            </a:r>
          </a:p>
          <a:p>
            <a:pPr lvl="1" marL="914400" indent="-457200">
              <a:buSzPct val="100000"/>
              <a:buAutoNum type="arabicPeriod" startAt="1"/>
              <a:defRPr i="1" sz="2400">
                <a:latin typeface="+mj-lt"/>
                <a:ea typeface="+mj-ea"/>
                <a:cs typeface="+mj-cs"/>
                <a:sym typeface="Calibri"/>
              </a:defRPr>
            </a:pPr>
            <a:r>
              <a:t>What is the frequency of payment services offered by each staff? —*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76" name="Title 1"/>
          <p:cNvSpPr txBox="1"/>
          <p:nvPr>
            <p:ph type="title"/>
          </p:nvPr>
        </p:nvSpPr>
        <p:spPr>
          <a:xfrm>
            <a:off x="431999" y="431999"/>
            <a:ext cx="1155045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Q1. What percentage of customers generally hold &gt;1 rentals at a time?</a:t>
            </a:r>
          </a:p>
        </p:txBody>
      </p:sp>
      <p:sp>
        <p:nvSpPr>
          <p:cNvPr id="377" name="Content Placeholder 2"/>
          <p:cNvSpPr txBox="1"/>
          <p:nvPr>
            <p:ph type="body" sz="half" idx="1"/>
          </p:nvPr>
        </p:nvSpPr>
        <p:spPr>
          <a:xfrm>
            <a:off x="432000" y="1037967"/>
            <a:ext cx="4482902" cy="5153285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00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b="1" sz="1700"/>
            </a:pPr>
            <a:r>
              <a:t>Querying Steps:</a:t>
            </a:r>
          </a:p>
          <a:p>
            <a:pPr lvl="1" marL="594074" indent="-339470" defTabSz="905255">
              <a:spcBef>
                <a:spcPts val="400"/>
              </a:spcBef>
              <a:buFontTx/>
              <a:buAutoNum type="arabicPeriod" startAt="1"/>
              <a:defRPr sz="1500"/>
            </a:pPr>
            <a:r>
              <a:t>Calculate the time duration between successive rentals by each customer using the </a:t>
            </a:r>
            <a:r>
              <a:rPr b="1" u="sng"/>
              <a:t>LAG </a:t>
            </a:r>
            <a:r>
              <a:t>function from the ‘rental’ table</a:t>
            </a:r>
          </a:p>
          <a:p>
            <a:pPr lvl="1" marL="594074" indent="-339470" defTabSz="905255">
              <a:spcBef>
                <a:spcPts val="400"/>
              </a:spcBef>
              <a:buFontTx/>
              <a:buAutoNum type="arabicPeriod" startAt="1"/>
              <a:defRPr sz="1500"/>
            </a:pPr>
            <a:r>
              <a:t>Calculate the time duration of each rental by taking the difference between rental_date and return_date </a:t>
            </a:r>
          </a:p>
          <a:p>
            <a:pPr lvl="1" marL="594074" indent="-339470" defTabSz="905255">
              <a:spcBef>
                <a:spcPts val="400"/>
              </a:spcBef>
              <a:buFontTx/>
              <a:buAutoNum type="arabicPeriod" startAt="1"/>
              <a:defRPr sz="1500"/>
            </a:pPr>
            <a:r>
              <a:t>For each customer calculate the average duration between rentals and average rental period</a:t>
            </a:r>
          </a:p>
          <a:p>
            <a:pPr lvl="1" marL="594074" indent="-339470" defTabSz="905255">
              <a:spcBef>
                <a:spcPts val="400"/>
              </a:spcBef>
              <a:buFontTx/>
              <a:buAutoNum type="arabicPeriod" startAt="1"/>
              <a:defRPr sz="1500"/>
            </a:pPr>
            <a:r>
              <a:t>Based on the average fields identify customers who generally rent a second title before returning the first one (Multi rentals)</a:t>
            </a:r>
          </a:p>
          <a:p>
            <a:pPr lvl="3" marL="0" indent="792098" defTabSz="905255">
              <a:spcBef>
                <a:spcPts val="400"/>
              </a:spcBef>
              <a:buSzTx/>
              <a:buNone/>
              <a:defRPr sz="1300"/>
            </a:pPr>
            <a:r>
              <a:t>IF [avg_days_between_rentals &lt; avg_days_rental_period], then classify the customer as ‘Multi rentals’ customer ELSE ‘Non-Multi rentals’</a:t>
            </a:r>
          </a:p>
        </p:txBody>
      </p:sp>
      <p:sp>
        <p:nvSpPr>
          <p:cNvPr id="378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977769"/>
            <a:ext cx="5959277" cy="53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ectangle 5"/>
          <p:cNvSpPr/>
          <p:nvPr/>
        </p:nvSpPr>
        <p:spPr>
          <a:xfrm>
            <a:off x="5991225" y="1952625"/>
            <a:ext cx="4733925" cy="2857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1" name="Rectangle 11"/>
          <p:cNvSpPr/>
          <p:nvPr/>
        </p:nvSpPr>
        <p:spPr>
          <a:xfrm>
            <a:off x="5991225" y="3815486"/>
            <a:ext cx="4733925" cy="28575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2" name="Rectangle 12"/>
          <p:cNvSpPr/>
          <p:nvPr/>
        </p:nvSpPr>
        <p:spPr>
          <a:xfrm>
            <a:off x="5991223" y="5678349"/>
            <a:ext cx="5768778" cy="28575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3" name="Elbow Connector 8"/>
          <p:cNvSpPr/>
          <p:nvPr/>
        </p:nvSpPr>
        <p:spPr>
          <a:xfrm flipV="1" rot="10800000">
            <a:off x="4914901" y="2095500"/>
            <a:ext cx="1076326" cy="647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4" name="Elbow Connector 14"/>
          <p:cNvSpPr/>
          <p:nvPr/>
        </p:nvSpPr>
        <p:spPr>
          <a:xfrm flipV="1" rot="10800000">
            <a:off x="4914901" y="3958361"/>
            <a:ext cx="1076326" cy="142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5" name="Elbow Connector 16"/>
          <p:cNvSpPr/>
          <p:nvPr/>
        </p:nvSpPr>
        <p:spPr>
          <a:xfrm rot="10800000">
            <a:off x="4914901" y="5476876"/>
            <a:ext cx="1076325" cy="33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7" grpId="1"/>
      <p:bldP build="whole" bldLvl="1" animBg="1" rev="0" advAuto="0" spid="384" grpId="6"/>
      <p:bldP build="whole" bldLvl="1" animBg="1" rev="0" advAuto="0" spid="379" grpId="2"/>
      <p:bldP build="whole" bldLvl="1" animBg="1" rev="0" advAuto="0" spid="383" grpId="4"/>
      <p:bldP build="whole" bldLvl="1" animBg="1" rev="0" advAuto="0" spid="380" grpId="3"/>
      <p:bldP build="whole" bldLvl="1" animBg="1" rev="0" advAuto="0" spid="382" grpId="7"/>
      <p:bldP build="whole" bldLvl="1" animBg="1" rev="0" advAuto="0" spid="385" grpId="8"/>
      <p:bldP build="whole" bldLvl="1" animBg="1" rev="0" advAuto="0" spid="381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sp>
        <p:nvSpPr>
          <p:cNvPr id="388" name="Title 1"/>
          <p:cNvSpPr txBox="1"/>
          <p:nvPr>
            <p:ph type="title"/>
          </p:nvPr>
        </p:nvSpPr>
        <p:spPr>
          <a:xfrm>
            <a:off x="431999" y="431999"/>
            <a:ext cx="1176000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Q1. What percentage of customers generally hold &gt;1 rentals at a time?</a:t>
            </a:r>
          </a:p>
        </p:txBody>
      </p:sp>
      <p:sp>
        <p:nvSpPr>
          <p:cNvPr id="389" name="Content Placeholder 2"/>
          <p:cNvSpPr txBox="1"/>
          <p:nvPr>
            <p:ph type="body" idx="1"/>
          </p:nvPr>
        </p:nvSpPr>
        <p:spPr>
          <a:xfrm>
            <a:off x="431999" y="1037967"/>
            <a:ext cx="11426626" cy="5153285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spcBef>
                <a:spcPts val="900"/>
              </a:spcBef>
              <a:defRPr sz="1700"/>
            </a:pPr>
            <a:r>
              <a:t>Customer profiling based on average days between rentals and average rental period</a:t>
            </a: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700"/>
            </a:pPr>
          </a:p>
          <a:p>
            <a:pPr marL="282892" indent="-282892" defTabSz="905255">
              <a:spcBef>
                <a:spcPts val="900"/>
              </a:spcBef>
              <a:defRPr sz="1300"/>
            </a:pPr>
            <a:r>
              <a:t>‘Multi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a second title before renting the first one</a:t>
            </a:r>
          </a:p>
          <a:p>
            <a:pPr marL="282892" indent="-282892" defTabSz="905255">
              <a:spcBef>
                <a:spcPts val="900"/>
              </a:spcBef>
              <a:defRPr sz="1300"/>
            </a:pPr>
            <a:r>
              <a:t>‘Non-Multi rental’ customer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Customers who generally rent one title at a time and return the same before the next rental</a:t>
            </a:r>
          </a:p>
        </p:txBody>
      </p:sp>
      <p:sp>
        <p:nvSpPr>
          <p:cNvPr id="390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718374"/>
            <a:ext cx="2695539" cy="220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0550" y="2546524"/>
            <a:ext cx="2419451" cy="611764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Box 12"/>
          <p:cNvSpPr txBox="1"/>
          <p:nvPr/>
        </p:nvSpPr>
        <p:spPr>
          <a:xfrm>
            <a:off x="431998" y="1627919"/>
            <a:ext cx="5365653" cy="2104736"/>
          </a:xfrm>
          <a:prstGeom prst="rect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Observations: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There are 599 customers in the SAKILA database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~69% of them in general hold multiple rentals at a time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 greater percentage of customers generally look to hold multiple rentals at a time, at ~69% (412 out of 599)</a:t>
            </a:r>
          </a:p>
        </p:txBody>
      </p:sp>
      <p:sp>
        <p:nvSpPr>
          <p:cNvPr id="394" name="Rectangle 13"/>
          <p:cNvSpPr/>
          <p:nvPr/>
        </p:nvSpPr>
        <p:spPr>
          <a:xfrm>
            <a:off x="431998" y="3907814"/>
            <a:ext cx="5365653" cy="1209387"/>
          </a:xfrm>
          <a:prstGeom prst="rect">
            <a:avLst/>
          </a:prstGeom>
          <a:solidFill>
            <a:srgbClr val="DDF3C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Business suggestion:</a:t>
            </a:r>
            <a:endParaRPr>
              <a:solidFill>
                <a:srgbClr val="FFFFF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The ‘Non-Multi rentals’ customers can be potentially be reached with some offers to rent multiple films to increase rental frequency </a:t>
            </a:r>
          </a:p>
        </p:txBody>
      </p:sp>
      <p:pic>
        <p:nvPicPr>
          <p:cNvPr id="395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4205832"/>
            <a:ext cx="5664002" cy="906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4" grpId="6"/>
      <p:bldP build="whole" bldLvl="1" animBg="1" rev="0" advAuto="0" spid="393" grpId="5"/>
      <p:bldP build="p" bldLvl="5" animBg="1" rev="0" advAuto="0" spid="389" grpId="1"/>
      <p:bldP build="whole" bldLvl="1" animBg="1" rev="0" advAuto="0" spid="395" grpId="4"/>
      <p:bldP build="whole" bldLvl="1" animBg="1" rev="0" advAuto="0" spid="392" grpId="3"/>
      <p:bldP build="whole" bldLvl="1" animBg="1" rev="0" advAuto="0" spid="39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Window Functions in MySQL with Python Integration – Team 7</a:t>
            </a:r>
          </a:p>
        </p:txBody>
      </p:sp>
      <p:pic>
        <p:nvPicPr>
          <p:cNvPr id="39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223" y="1249224"/>
            <a:ext cx="4705352" cy="45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1"/>
          <p:cNvSpPr txBox="1"/>
          <p:nvPr>
            <p:ph type="title"/>
          </p:nvPr>
        </p:nvSpPr>
        <p:spPr>
          <a:xfrm>
            <a:off x="431999" y="431999"/>
            <a:ext cx="11550451" cy="432002"/>
          </a:xfrm>
          <a:prstGeom prst="rect">
            <a:avLst/>
          </a:prstGeom>
        </p:spPr>
        <p:txBody>
          <a:bodyPr/>
          <a:lstStyle>
            <a:lvl1pPr>
              <a:defRPr spc="-200" sz="2800"/>
            </a:lvl1pPr>
          </a:lstStyle>
          <a:p>
            <a:pPr/>
            <a:r>
              <a:t>Q2. What are the top earning film genres for stocking accordingly?</a:t>
            </a:r>
          </a:p>
        </p:txBody>
      </p:sp>
      <p:sp>
        <p:nvSpPr>
          <p:cNvPr id="400" name="Content Placeholder 2"/>
          <p:cNvSpPr txBox="1"/>
          <p:nvPr>
            <p:ph type="body" sz="half" idx="1"/>
          </p:nvPr>
        </p:nvSpPr>
        <p:spPr>
          <a:xfrm>
            <a:off x="431999" y="1037967"/>
            <a:ext cx="3854251" cy="5153285"/>
          </a:xfrm>
          <a:prstGeom prst="rect">
            <a:avLst/>
          </a:prstGeom>
        </p:spPr>
        <p:txBody>
          <a:bodyPr/>
          <a:lstStyle/>
          <a:p>
            <a:pPr/>
            <a:r>
              <a:t>Bucket film genres into 4 levels of rental earnings from the data</a:t>
            </a:r>
          </a:p>
          <a:p>
            <a:pPr/>
          </a:p>
          <a:p>
            <a:pPr>
              <a:defRPr b="1"/>
            </a:pPr>
            <a:r>
              <a:t>Querying Steps:</a:t>
            </a:r>
          </a:p>
          <a:p>
            <a:pPr>
              <a:defRPr b="1"/>
            </a:pPr>
          </a:p>
          <a:p>
            <a:pPr lvl="1" marL="600075" indent="-342900">
              <a:spcBef>
                <a:spcPts val="500"/>
              </a:spcBef>
              <a:buFontTx/>
              <a:buAutoNum type="arabicPeriod" startAt="1"/>
              <a:defRPr sz="1600"/>
            </a:pPr>
            <a:r>
              <a:t>Build a master table by joining tables film, film_category, film, rental, inventory and payment</a:t>
            </a:r>
          </a:p>
          <a:p>
            <a:pPr lvl="1" marL="600075" indent="-342900">
              <a:spcBef>
                <a:spcPts val="500"/>
              </a:spcBef>
              <a:buFontTx/>
              <a:buAutoNum type="arabicPeriod" startAt="1"/>
              <a:defRPr sz="1600"/>
            </a:pPr>
          </a:p>
          <a:p>
            <a:pPr lvl="1" marL="600075" indent="-342900">
              <a:spcBef>
                <a:spcPts val="500"/>
              </a:spcBef>
              <a:buFontTx/>
              <a:buAutoNum type="arabicPeriod" startAt="2"/>
              <a:defRPr sz="1600"/>
            </a:pPr>
            <a:r>
              <a:t>Calculate total earnings and count of films per genre</a:t>
            </a:r>
          </a:p>
          <a:p>
            <a:pPr lvl="1" marL="600075" indent="-342900">
              <a:spcBef>
                <a:spcPts val="500"/>
              </a:spcBef>
              <a:buFontTx/>
              <a:buAutoNum type="arabicPeriod" startAt="2"/>
              <a:defRPr sz="1600"/>
            </a:pPr>
          </a:p>
          <a:p>
            <a:pPr lvl="1" marL="600075" indent="-342900">
              <a:spcBef>
                <a:spcPts val="500"/>
              </a:spcBef>
              <a:buFontTx/>
              <a:buAutoNum type="arabicPeriod" startAt="3"/>
              <a:defRPr sz="1600"/>
            </a:pPr>
            <a:r>
              <a:t> Classify film genre in 4 quartiles based on the earnings using the NTILE() function</a:t>
            </a:r>
          </a:p>
        </p:txBody>
      </p:sp>
      <p:sp>
        <p:nvSpPr>
          <p:cNvPr id="401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2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2" name="Rectangle 5"/>
          <p:cNvSpPr/>
          <p:nvPr/>
        </p:nvSpPr>
        <p:spPr>
          <a:xfrm>
            <a:off x="5991223" y="2000250"/>
            <a:ext cx="5768778" cy="23812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03" name="Rectangle 12"/>
          <p:cNvSpPr/>
          <p:nvPr/>
        </p:nvSpPr>
        <p:spPr>
          <a:xfrm>
            <a:off x="5991223" y="5188984"/>
            <a:ext cx="5768779" cy="25868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04" name="Elbow Connector 14"/>
          <p:cNvSpPr/>
          <p:nvPr/>
        </p:nvSpPr>
        <p:spPr>
          <a:xfrm flipV="1" rot="10800000">
            <a:off x="4234560" y="3190874"/>
            <a:ext cx="1756667" cy="23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05" name="Elbow Connector 16"/>
          <p:cNvSpPr/>
          <p:nvPr/>
        </p:nvSpPr>
        <p:spPr>
          <a:xfrm rot="10800000">
            <a:off x="4286253" y="4740688"/>
            <a:ext cx="1704973" cy="57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500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6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4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4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1"/>
      <p:bldP build="whole" bldLvl="1" animBg="1" rev="0" advAuto="0" spid="398" grpId="2"/>
      <p:bldP build="whole" bldLvl="1" animBg="1" rev="0" advAuto="0" spid="403" grpId="5"/>
      <p:bldP build="whole" bldLvl="1" animBg="1" rev="0" advAuto="0" spid="405" grpId="6"/>
      <p:bldP build="whole" bldLvl="1" animBg="1" rev="0" advAuto="0" spid="402" grpId="3"/>
      <p:bldP build="whole" bldLvl="1" animBg="1" rev="0" advAuto="0" spid="404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